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60" r:id="rId2"/>
    <p:sldId id="261" r:id="rId3"/>
    <p:sldId id="262" r:id="rId4"/>
    <p:sldId id="263" r:id="rId5"/>
    <p:sldId id="266" r:id="rId6"/>
    <p:sldId id="268" r:id="rId7"/>
    <p:sldId id="269" r:id="rId8"/>
    <p:sldId id="273" r:id="rId9"/>
    <p:sldId id="270" r:id="rId10"/>
    <p:sldId id="274" r:id="rId11"/>
    <p:sldId id="271" r:id="rId12"/>
    <p:sldId id="275" r:id="rId13"/>
    <p:sldId id="272" r:id="rId14"/>
    <p:sldId id="277" r:id="rId15"/>
    <p:sldId id="276" r:id="rId16"/>
    <p:sldId id="278" r:id="rId17"/>
    <p:sldId id="279" r:id="rId18"/>
    <p:sldId id="280" r:id="rId19"/>
    <p:sldId id="281" r:id="rId20"/>
    <p:sldId id="282" r:id="rId21"/>
    <p:sldId id="265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3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9EF4E-1D76-44A1-99CA-871318FDE49E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2AD40-8D29-49E8-9FA1-A29F4FE0FE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32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EC8B0-D584-4389-9BF2-5E85CF1C8D51}" type="slidenum">
              <a:rPr lang="ru-RU" smtClean="0">
                <a:solidFill>
                  <a:prstClr val="black"/>
                </a:solidFill>
              </a:rPr>
              <a:pPr/>
              <a:t>1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7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2AD40-8D29-49E8-9FA1-A29F4FE0FE9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09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1D1020-7CDF-4B36-9D46-21466AA05DB8}" type="datetimeFigureOut">
              <a:rPr lang="ru-RU" smtClean="0">
                <a:solidFill>
                  <a:srgbClr val="F2C65B">
                    <a:lumMod val="75000"/>
                    <a:lumOff val="25000"/>
                  </a:srgbClr>
                </a:solidFill>
              </a:rPr>
              <a:pPr/>
              <a:t>11.12.2022</a:t>
            </a:fld>
            <a:endParaRPr lang="ru-RU">
              <a:solidFill>
                <a:srgbClr val="F2C65B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>
              <a:solidFill>
                <a:srgbClr val="F2C65B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043A815-6F93-4E08-9F7E-91D8AAE6FB5B}" type="slidenum">
              <a:rPr lang="ru-RU" smtClean="0">
                <a:solidFill>
                  <a:srgbClr val="F2C65B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ru-RU">
              <a:solidFill>
                <a:srgbClr val="F2C65B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0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1020-7CDF-4B36-9D46-21466AA05DB8}" type="datetimeFigureOut">
              <a:rPr lang="ru-RU" smtClean="0">
                <a:solidFill>
                  <a:srgbClr val="F2C65B"/>
                </a:solidFill>
              </a:rPr>
              <a:pPr/>
              <a:t>11.12.2022</a:t>
            </a:fld>
            <a:endParaRPr lang="ru-RU">
              <a:solidFill>
                <a:srgbClr val="F2C65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2C65B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815-6F93-4E08-9F7E-91D8AAE6FB5B}" type="slidenum">
              <a:rPr lang="ru-RU" smtClean="0">
                <a:solidFill>
                  <a:srgbClr val="F2C65B"/>
                </a:solidFill>
              </a:rPr>
              <a:pPr/>
              <a:t>‹#›</a:t>
            </a:fld>
            <a:endParaRPr lang="ru-RU">
              <a:solidFill>
                <a:srgbClr val="F2C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9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1D1020-7CDF-4B36-9D46-21466AA05DB8}" type="datetimeFigureOut">
              <a:rPr lang="ru-RU" smtClean="0">
                <a:solidFill>
                  <a:srgbClr val="F2C65B">
                    <a:lumMod val="75000"/>
                    <a:lumOff val="25000"/>
                  </a:srgbClr>
                </a:solidFill>
              </a:rPr>
              <a:pPr/>
              <a:t>11.12.2022</a:t>
            </a:fld>
            <a:endParaRPr lang="ru-RU">
              <a:solidFill>
                <a:srgbClr val="F2C65B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ru-RU">
              <a:solidFill>
                <a:srgbClr val="F2C65B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043A815-6F93-4E08-9F7E-91D8AAE6FB5B}" type="slidenum">
              <a:rPr lang="ru-RU" smtClean="0">
                <a:solidFill>
                  <a:srgbClr val="F2C65B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ru-RU">
              <a:solidFill>
                <a:srgbClr val="F2C65B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3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1020-7CDF-4B36-9D46-21466AA05DB8}" type="datetimeFigureOut">
              <a:rPr lang="ru-RU" smtClean="0">
                <a:solidFill>
                  <a:srgbClr val="F2C65B"/>
                </a:solidFill>
              </a:rPr>
              <a:pPr/>
              <a:t>11.12.2022</a:t>
            </a:fld>
            <a:endParaRPr lang="ru-RU">
              <a:solidFill>
                <a:srgbClr val="F2C65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2C65B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043A815-6F93-4E08-9F7E-91D8AAE6FB5B}" type="slidenum">
              <a:rPr lang="ru-RU" smtClean="0">
                <a:solidFill>
                  <a:srgbClr val="F2C65B"/>
                </a:solidFill>
              </a:rPr>
              <a:pPr/>
              <a:t>‹#›</a:t>
            </a:fld>
            <a:endParaRPr lang="ru-RU">
              <a:solidFill>
                <a:srgbClr val="F2C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26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1D1020-7CDF-4B36-9D46-21466AA05DB8}" type="datetimeFigureOut">
              <a:rPr lang="ru-RU" smtClean="0">
                <a:solidFill>
                  <a:srgbClr val="F2C65B">
                    <a:lumMod val="75000"/>
                    <a:lumOff val="25000"/>
                  </a:srgbClr>
                </a:solidFill>
              </a:rPr>
              <a:pPr/>
              <a:t>11.12.2022</a:t>
            </a:fld>
            <a:endParaRPr lang="ru-RU">
              <a:solidFill>
                <a:srgbClr val="F2C65B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>
              <a:solidFill>
                <a:srgbClr val="F2C65B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043A815-6F93-4E08-9F7E-91D8AAE6FB5B}" type="slidenum">
              <a:rPr lang="ru-RU" smtClean="0">
                <a:solidFill>
                  <a:srgbClr val="F2C65B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ru-RU">
              <a:solidFill>
                <a:srgbClr val="F2C65B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0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1020-7CDF-4B36-9D46-21466AA05DB8}" type="datetimeFigureOut">
              <a:rPr lang="ru-RU" smtClean="0">
                <a:solidFill>
                  <a:srgbClr val="F2C65B"/>
                </a:solidFill>
              </a:rPr>
              <a:pPr/>
              <a:t>11.12.2022</a:t>
            </a:fld>
            <a:endParaRPr lang="ru-RU">
              <a:solidFill>
                <a:srgbClr val="F2C65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2C65B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815-6F93-4E08-9F7E-91D8AAE6FB5B}" type="slidenum">
              <a:rPr lang="ru-RU" smtClean="0">
                <a:solidFill>
                  <a:srgbClr val="F2C65B"/>
                </a:solidFill>
              </a:rPr>
              <a:pPr/>
              <a:t>‹#›</a:t>
            </a:fld>
            <a:endParaRPr lang="ru-RU">
              <a:solidFill>
                <a:srgbClr val="F2C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0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1020-7CDF-4B36-9D46-21466AA05DB8}" type="datetimeFigureOut">
              <a:rPr lang="ru-RU" smtClean="0">
                <a:solidFill>
                  <a:srgbClr val="F2C65B"/>
                </a:solidFill>
              </a:rPr>
              <a:pPr/>
              <a:t>11.12.2022</a:t>
            </a:fld>
            <a:endParaRPr lang="ru-RU">
              <a:solidFill>
                <a:srgbClr val="F2C65B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2C65B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815-6F93-4E08-9F7E-91D8AAE6FB5B}" type="slidenum">
              <a:rPr lang="ru-RU" smtClean="0">
                <a:solidFill>
                  <a:srgbClr val="F2C65B"/>
                </a:solidFill>
              </a:rPr>
              <a:pPr/>
              <a:t>‹#›</a:t>
            </a:fld>
            <a:endParaRPr lang="ru-RU">
              <a:solidFill>
                <a:srgbClr val="F2C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41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1020-7CDF-4B36-9D46-21466AA05DB8}" type="datetimeFigureOut">
              <a:rPr lang="ru-RU" smtClean="0">
                <a:solidFill>
                  <a:srgbClr val="F2C65B"/>
                </a:solidFill>
              </a:rPr>
              <a:pPr/>
              <a:t>11.12.2022</a:t>
            </a:fld>
            <a:endParaRPr lang="ru-RU">
              <a:solidFill>
                <a:srgbClr val="F2C65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2C65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815-6F93-4E08-9F7E-91D8AAE6FB5B}" type="slidenum">
              <a:rPr lang="ru-RU" smtClean="0">
                <a:solidFill>
                  <a:srgbClr val="F2C65B"/>
                </a:solidFill>
              </a:rPr>
              <a:pPr/>
              <a:t>‹#›</a:t>
            </a:fld>
            <a:endParaRPr lang="ru-RU">
              <a:solidFill>
                <a:srgbClr val="F2C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4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1020-7CDF-4B36-9D46-21466AA05DB8}" type="datetimeFigureOut">
              <a:rPr lang="ru-RU" smtClean="0">
                <a:solidFill>
                  <a:srgbClr val="F2C65B"/>
                </a:solidFill>
              </a:rPr>
              <a:pPr/>
              <a:t>11.12.2022</a:t>
            </a:fld>
            <a:endParaRPr lang="ru-RU">
              <a:solidFill>
                <a:srgbClr val="F2C65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2C65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815-6F93-4E08-9F7E-91D8AAE6FB5B}" type="slidenum">
              <a:rPr lang="ru-RU" smtClean="0">
                <a:solidFill>
                  <a:srgbClr val="F2C65B"/>
                </a:solidFill>
              </a:rPr>
              <a:pPr/>
              <a:t>‹#›</a:t>
            </a:fld>
            <a:endParaRPr lang="ru-RU">
              <a:solidFill>
                <a:srgbClr val="F2C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1D1020-7CDF-4B36-9D46-21466AA05DB8}" type="datetimeFigureOut">
              <a:rPr lang="ru-RU" smtClean="0">
                <a:solidFill>
                  <a:srgbClr val="F2C65B">
                    <a:lumMod val="75000"/>
                    <a:lumOff val="25000"/>
                  </a:srgbClr>
                </a:solidFill>
              </a:rPr>
              <a:pPr/>
              <a:t>11.12.2022</a:t>
            </a:fld>
            <a:endParaRPr lang="ru-RU">
              <a:solidFill>
                <a:srgbClr val="F2C65B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>
              <a:solidFill>
                <a:srgbClr val="F2C65B">
                  <a:lumMod val="75000"/>
                  <a:lumOff val="2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043A815-6F93-4E08-9F7E-91D8AAE6FB5B}" type="slidenum">
              <a:rPr lang="ru-RU" smtClean="0">
                <a:solidFill>
                  <a:srgbClr val="F2C65B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ru-RU">
              <a:solidFill>
                <a:srgbClr val="F2C65B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48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1020-7CDF-4B36-9D46-21466AA05DB8}" type="datetimeFigureOut">
              <a:rPr lang="ru-RU" smtClean="0">
                <a:solidFill>
                  <a:srgbClr val="F2C65B"/>
                </a:solidFill>
              </a:rPr>
              <a:pPr/>
              <a:t>11.12.2022</a:t>
            </a:fld>
            <a:endParaRPr lang="ru-RU">
              <a:solidFill>
                <a:srgbClr val="F2C65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2C65B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815-6F93-4E08-9F7E-91D8AAE6FB5B}" type="slidenum">
              <a:rPr lang="ru-RU" smtClean="0">
                <a:solidFill>
                  <a:srgbClr val="F2C65B"/>
                </a:solidFill>
              </a:rPr>
              <a:pPr/>
              <a:t>‹#›</a:t>
            </a:fld>
            <a:endParaRPr lang="ru-RU">
              <a:solidFill>
                <a:srgbClr val="F2C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7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defTabSz="457200"/>
            <a:fld id="{5A1D1020-7CDF-4B36-9D46-21466AA05DB8}" type="datetimeFigureOut">
              <a:rPr lang="ru-RU" smtClean="0">
                <a:solidFill>
                  <a:srgbClr val="F2C65B"/>
                </a:solidFill>
              </a:rPr>
              <a:pPr defTabSz="457200"/>
              <a:t>11.12.2022</a:t>
            </a:fld>
            <a:endParaRPr lang="ru-RU">
              <a:solidFill>
                <a:srgbClr val="F2C65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defTabSz="457200"/>
            <a:endParaRPr lang="ru-RU">
              <a:solidFill>
                <a:srgbClr val="F2C65B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defTabSz="457200"/>
            <a:fld id="{F043A815-6F93-4E08-9F7E-91D8AAE6FB5B}" type="slidenum">
              <a:rPr lang="ru-RU" smtClean="0">
                <a:solidFill>
                  <a:srgbClr val="F2C65B"/>
                </a:solidFill>
              </a:rPr>
              <a:pPr defTabSz="457200"/>
              <a:t>‹#›</a:t>
            </a:fld>
            <a:endParaRPr lang="ru-RU">
              <a:solidFill>
                <a:srgbClr val="F2C65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01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EA3A0FD-0216-6638-D0BE-146E27AA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8481846" cy="1013800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tx1"/>
                </a:solidFill>
              </a:rPr>
              <a:t>Федеральное государственное бюджетное образовательное учреждение высшего образования Российский экономический университет имени Г.В. Плеханова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3DEF8E8-527D-4FCB-60D7-0C249B92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37" y="2168921"/>
            <a:ext cx="11029615" cy="42128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 smtClean="0">
                <a:solidFill>
                  <a:schemeClr val="tx1"/>
                </a:solidFill>
              </a:rPr>
              <a:t>Итоговый проект на тему:</a:t>
            </a:r>
          </a:p>
          <a:p>
            <a:pPr marL="0" indent="0" algn="ctr">
              <a:buNone/>
            </a:pPr>
            <a:r>
              <a:rPr lang="ru-RU" sz="2400" b="1" dirty="0">
                <a:solidFill>
                  <a:schemeClr val="tx1"/>
                </a:solidFill>
              </a:rPr>
              <a:t>«Web-приложение интернет </a:t>
            </a:r>
            <a:r>
              <a:rPr lang="ru-RU" sz="2400" b="1" dirty="0" smtClean="0">
                <a:solidFill>
                  <a:schemeClr val="tx1"/>
                </a:solidFill>
              </a:rPr>
              <a:t>магазин Online store».</a:t>
            </a:r>
          </a:p>
          <a:p>
            <a:pPr marL="0" indent="0" algn="ctr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Программа профессиональной переподготовки: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Full stack </a:t>
            </a:r>
            <a:r>
              <a:rPr lang="ru-RU" sz="2000" dirty="0" smtClean="0">
                <a:solidFill>
                  <a:schemeClr val="tx1"/>
                </a:solidFill>
              </a:rPr>
              <a:t>-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smtClean="0">
                <a:solidFill>
                  <a:schemeClr val="tx1"/>
                </a:solidFill>
              </a:rPr>
              <a:t>разработка на языке </a:t>
            </a:r>
            <a:r>
              <a:rPr lang="en-US" sz="2000" dirty="0" smtClean="0">
                <a:solidFill>
                  <a:schemeClr val="tx1"/>
                </a:solidFill>
              </a:rPr>
              <a:t>Java.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0" indent="0" algn="r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r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r">
              <a:buNone/>
            </a:pPr>
            <a:r>
              <a:rPr lang="ru-RU" sz="2000" b="1" dirty="0" smtClean="0">
                <a:solidFill>
                  <a:schemeClr val="tx1"/>
                </a:solidFill>
              </a:rPr>
              <a:t>Носачев Григорий Иванович </a:t>
            </a:r>
          </a:p>
          <a:p>
            <a:pPr marL="0" indent="0" algn="r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Группа: </a:t>
            </a:r>
            <a:r>
              <a:rPr lang="en-US" sz="2000" dirty="0" smtClean="0">
                <a:solidFill>
                  <a:schemeClr val="tx1"/>
                </a:solidFill>
              </a:rPr>
              <a:t>FSJ-1-22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87FB296-A41E-9DA1-C7BC-472E72888C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696949"/>
            <a:ext cx="1019007" cy="10190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4DF69A09-302F-C560-6FE8-7FA784A66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938" y="696949"/>
            <a:ext cx="1048789" cy="9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70C0"/>
                </a:solidFill>
              </a:rPr>
              <a:t>Подробная информация о </a:t>
            </a:r>
            <a:r>
              <a:rPr lang="ru-RU" sz="2000" b="1" dirty="0" smtClean="0">
                <a:solidFill>
                  <a:srgbClr val="0070C0"/>
                </a:solidFill>
              </a:rPr>
              <a:t>товаре.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412" y="2350213"/>
            <a:ext cx="7347013" cy="41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70C0"/>
                </a:solidFill>
              </a:rPr>
              <a:t>Поиск, сортировка, фильтрация товаров.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516" y="2350213"/>
            <a:ext cx="7500723" cy="421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70C0"/>
                </a:solidFill>
              </a:rPr>
              <a:t>Найденные </a:t>
            </a:r>
            <a:r>
              <a:rPr lang="ru-RU" sz="2000" b="1" dirty="0" smtClean="0">
                <a:solidFill>
                  <a:srgbClr val="0070C0"/>
                </a:solidFill>
              </a:rPr>
              <a:t>товары.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671" y="2350213"/>
            <a:ext cx="7526130" cy="42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70C0"/>
                </a:solidFill>
              </a:rPr>
              <a:t>Добавление товаров в корзину. Удаление. Оформление.  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9" y="2350213"/>
            <a:ext cx="767857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2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70C0"/>
                </a:solidFill>
              </a:rPr>
              <a:t>История заказов. </a:t>
            </a:r>
            <a:r>
              <a:rPr lang="ru-RU" sz="2000" b="1" dirty="0" smtClean="0">
                <a:solidFill>
                  <a:srgbClr val="0070C0"/>
                </a:solidFill>
              </a:rPr>
              <a:t>Статус заказов.   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2281237"/>
            <a:ext cx="7847214" cy="44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1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70C0"/>
                </a:solidFill>
              </a:rPr>
              <a:t>Личный кабинет </a:t>
            </a:r>
            <a:r>
              <a:rPr lang="ru-RU" sz="2000" b="1" dirty="0" smtClean="0">
                <a:solidFill>
                  <a:srgbClr val="0070C0"/>
                </a:solidFill>
              </a:rPr>
              <a:t>администратора.</a:t>
            </a:r>
            <a:r>
              <a:rPr lang="en-US" sz="2000" b="1" dirty="0" smtClean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ru-RU" sz="2000" b="1" dirty="0" smtClean="0">
                <a:solidFill>
                  <a:srgbClr val="0070C0"/>
                </a:solidFill>
              </a:rPr>
              <a:t>Просмотр, добавление, редактирование, удаление </a:t>
            </a:r>
            <a:r>
              <a:rPr lang="ru-RU" sz="2000" b="1" dirty="0">
                <a:solidFill>
                  <a:srgbClr val="0070C0"/>
                </a:solidFill>
              </a:rPr>
              <a:t>карточек с товаром. 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</a:rPr>
              <a:t> 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3" y="2595563"/>
            <a:ext cx="7275852" cy="4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9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70C0"/>
                </a:solidFill>
              </a:rPr>
              <a:t>Добавление </a:t>
            </a:r>
            <a:r>
              <a:rPr lang="ru-RU" sz="2000" b="1" dirty="0" smtClean="0">
                <a:solidFill>
                  <a:srgbClr val="0070C0"/>
                </a:solidFill>
              </a:rPr>
              <a:t>товаров.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362" y="2307350"/>
            <a:ext cx="7516394" cy="4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9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70C0"/>
                </a:solidFill>
              </a:rPr>
              <a:t>Редактирование </a:t>
            </a:r>
            <a:r>
              <a:rPr lang="ru-RU" sz="2000" b="1" dirty="0" smtClean="0">
                <a:solidFill>
                  <a:srgbClr val="0070C0"/>
                </a:solidFill>
              </a:rPr>
              <a:t>товаров.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587" y="2350213"/>
            <a:ext cx="7664456" cy="43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5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70C0"/>
                </a:solidFill>
              </a:rPr>
              <a:t>История заказов. Статус заказов.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247" y="2350213"/>
            <a:ext cx="7626490" cy="428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547735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50841" y="1734340"/>
            <a:ext cx="111427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70C0"/>
                </a:solidFill>
              </a:rPr>
              <a:t>Главная страница сайта для неавторизованных пользователей.</a:t>
            </a:r>
          </a:p>
          <a:p>
            <a:pPr algn="ctr"/>
            <a:r>
              <a:rPr lang="ru-RU" sz="2000" b="1" dirty="0" smtClean="0">
                <a:solidFill>
                  <a:srgbClr val="0070C0"/>
                </a:solidFill>
              </a:rPr>
              <a:t>Просмотр карточек с товаром, подробная информация о товаре, </a:t>
            </a:r>
          </a:p>
          <a:p>
            <a:pPr algn="ctr"/>
            <a:r>
              <a:rPr lang="ru-RU" sz="2000" b="1" dirty="0" smtClean="0">
                <a:solidFill>
                  <a:srgbClr val="0070C0"/>
                </a:solidFill>
              </a:rPr>
              <a:t>поиск, сортировка, фильтрация по товарам.  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2750003"/>
            <a:ext cx="7068502" cy="3976033"/>
          </a:xfrm>
        </p:spPr>
      </p:pic>
    </p:spTree>
    <p:extLst>
      <p:ext uri="{BB962C8B-B14F-4D97-AF65-F5344CB8AC3E}">
        <p14:creationId xmlns:p14="http://schemas.microsoft.com/office/powerpoint/2010/main" val="308928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Предметная область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0575" y="2180496"/>
            <a:ext cx="10644188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 </a:t>
            </a:r>
            <a:r>
              <a:rPr lang="ru-RU" sz="2400" dirty="0" smtClean="0"/>
              <a:t>Целью </a:t>
            </a:r>
            <a:r>
              <a:rPr lang="ru-RU" sz="2400" dirty="0"/>
              <a:t>работы </a:t>
            </a:r>
            <a:r>
              <a:rPr lang="ru-RU" sz="2400" dirty="0" smtClean="0"/>
              <a:t>Web-приложения </a:t>
            </a:r>
            <a:r>
              <a:rPr lang="ru-RU" sz="2400" dirty="0"/>
              <a:t>интернет </a:t>
            </a:r>
            <a:r>
              <a:rPr lang="ru-RU" sz="2400" dirty="0" smtClean="0"/>
              <a:t>магазина </a:t>
            </a:r>
            <a:r>
              <a:rPr lang="ru-RU" sz="2400" b="1" dirty="0" smtClean="0"/>
              <a:t>«</a:t>
            </a:r>
            <a:r>
              <a:rPr lang="ru-RU" sz="2400" b="1" dirty="0" err="1" smtClean="0"/>
              <a:t>Online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store</a:t>
            </a:r>
            <a:r>
              <a:rPr lang="ru-RU" sz="2400" b="1" dirty="0" smtClean="0"/>
              <a:t>»</a:t>
            </a:r>
            <a:r>
              <a:rPr lang="ru-RU" sz="2400" b="1" dirty="0"/>
              <a:t> </a:t>
            </a:r>
            <a:endParaRPr lang="ru-RU" sz="2400" b="1" dirty="0" smtClean="0"/>
          </a:p>
          <a:p>
            <a:pPr marL="0" indent="0">
              <a:buNone/>
            </a:pPr>
            <a:r>
              <a:rPr lang="ru-RU" sz="2400" dirty="0" smtClean="0"/>
              <a:t>является реализация  </a:t>
            </a:r>
            <a:r>
              <a:rPr lang="ru-RU" sz="2400" dirty="0"/>
              <a:t>веб-сайта для магазина,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осуществляющего </a:t>
            </a:r>
            <a:r>
              <a:rPr lang="ru-RU" sz="2400" dirty="0"/>
              <a:t>торговлю через сеть </a:t>
            </a:r>
            <a:r>
              <a:rPr lang="ru-RU" sz="2400" dirty="0" smtClean="0"/>
              <a:t>интернет.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5979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094"/>
          </a:xfrm>
        </p:spPr>
        <p:txBody>
          <a:bodyPr/>
          <a:lstStyle/>
          <a:p>
            <a:r>
              <a:rPr lang="ru-RU" b="1" cap="none" dirty="0">
                <a:solidFill>
                  <a:schemeClr val="tx1"/>
                </a:solidFill>
              </a:rPr>
              <a:t>Демонстрационный видеоролик</a:t>
            </a:r>
          </a:p>
        </p:txBody>
      </p:sp>
      <p:pic>
        <p:nvPicPr>
          <p:cNvPr id="5" name="Демонстрационный видеоролик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575" y="1845153"/>
            <a:ext cx="8522688" cy="4793772"/>
          </a:xfrm>
        </p:spPr>
      </p:pic>
    </p:spTree>
    <p:extLst>
      <p:ext uri="{BB962C8B-B14F-4D97-AF65-F5344CB8AC3E}">
        <p14:creationId xmlns:p14="http://schemas.microsoft.com/office/powerpoint/2010/main" val="34796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Заключение 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 smtClean="0"/>
              <a:t>  Искренне </a:t>
            </a:r>
            <a:r>
              <a:rPr lang="ru-RU" sz="2000" dirty="0"/>
              <a:t>благодарю всех людей причастных к программе профессиональной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переподготовки и, </a:t>
            </a:r>
            <a:r>
              <a:rPr lang="ru-RU" sz="2000" dirty="0"/>
              <a:t>в </a:t>
            </a:r>
            <a:r>
              <a:rPr lang="ru-RU" sz="2000" dirty="0" smtClean="0"/>
              <a:t>частности, </a:t>
            </a:r>
            <a:r>
              <a:rPr lang="ru-RU" sz="2000" dirty="0"/>
              <a:t>преподавателей нашего курса, а также сотрудников </a:t>
            </a:r>
            <a:endParaRPr lang="ru-RU" sz="2000" dirty="0" smtClean="0"/>
          </a:p>
          <a:p>
            <a:pPr marL="0" indent="0" algn="just">
              <a:buNone/>
            </a:pPr>
            <a:r>
              <a:rPr lang="ru-RU" sz="2000" dirty="0" smtClean="0"/>
              <a:t>РЭУ </a:t>
            </a:r>
            <a:r>
              <a:rPr lang="ru-RU" sz="2000" dirty="0"/>
              <a:t>им. Г.В. Плеханова.</a:t>
            </a:r>
          </a:p>
          <a:p>
            <a:pPr marL="0" indent="0">
              <a:buNone/>
            </a:pPr>
            <a:r>
              <a:rPr lang="ru-RU" sz="2000" dirty="0" smtClean="0"/>
              <a:t>  Я </a:t>
            </a:r>
            <a:r>
              <a:rPr lang="ru-RU" sz="2000" dirty="0"/>
              <a:t>начал обучение информационным технологиям абсолютно с нуля. Благодаря лекциям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наших </a:t>
            </a:r>
            <a:r>
              <a:rPr lang="ru-RU" sz="2000" dirty="0"/>
              <a:t>преподавателей и программного обеспечения предоставленным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РЭУ им. Г.В. Плеханова, я получил начальный уровень знаний и навыки по направлению </a:t>
            </a:r>
          </a:p>
          <a:p>
            <a:pPr marL="0" indent="0">
              <a:buNone/>
            </a:pPr>
            <a:r>
              <a:rPr lang="ru-RU" sz="2000" dirty="0" smtClean="0"/>
              <a:t>WEB-разработки на языке программирования </a:t>
            </a:r>
            <a:r>
              <a:rPr lang="ru-RU" sz="2000" dirty="0" err="1" smtClean="0"/>
              <a:t>Java</a:t>
            </a:r>
            <a:r>
              <a:rPr lang="ru-RU" sz="2000" dirty="0" smtClean="0"/>
              <a:t>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2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solidFill>
                  <a:schemeClr val="tx1"/>
                </a:solidFill>
              </a:rPr>
              <a:t>ER-</a:t>
            </a:r>
            <a:r>
              <a:rPr lang="ru-RU" b="1" cap="none" dirty="0" smtClean="0">
                <a:solidFill>
                  <a:schemeClr val="tx1"/>
                </a:solidFill>
              </a:rPr>
              <a:t>модель</a:t>
            </a:r>
            <a:endParaRPr lang="ru-RU" b="1" cap="none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55" y="2012949"/>
            <a:ext cx="5713006" cy="4154487"/>
          </a:xfrm>
        </p:spPr>
      </p:pic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6188417" y="2012949"/>
            <a:ext cx="5422392" cy="4154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 База данных состоит из 6-ти таблиц.</a:t>
            </a:r>
          </a:p>
          <a:p>
            <a:pPr marL="0" indent="0">
              <a:buNone/>
            </a:pPr>
            <a:r>
              <a:rPr lang="ru-RU" sz="1600" dirty="0" smtClean="0"/>
              <a:t>Таблица </a:t>
            </a:r>
            <a:r>
              <a:rPr lang="en-US" sz="1600" dirty="0" smtClean="0"/>
              <a:t>person</a:t>
            </a:r>
            <a:r>
              <a:rPr lang="ru-RU" sz="1600" dirty="0"/>
              <a:t> – хранит информацию о </a:t>
            </a:r>
            <a:r>
              <a:rPr lang="ru-RU" sz="1600" dirty="0" smtClean="0"/>
              <a:t>зарегистрированных пользователях.</a:t>
            </a:r>
          </a:p>
          <a:p>
            <a:pPr marL="0" indent="0">
              <a:buNone/>
            </a:pPr>
            <a:r>
              <a:rPr lang="ru-RU" sz="1600" dirty="0"/>
              <a:t>Таблица </a:t>
            </a:r>
            <a:r>
              <a:rPr lang="en-US" sz="1600" dirty="0" smtClean="0"/>
              <a:t>product_cart</a:t>
            </a:r>
            <a:r>
              <a:rPr lang="ru-RU" sz="1600" dirty="0"/>
              <a:t> – хранит информацию о </a:t>
            </a:r>
            <a:r>
              <a:rPr lang="ru-RU" sz="1600" dirty="0" smtClean="0"/>
              <a:t>товаре в корзине пользователя.</a:t>
            </a:r>
            <a:endParaRPr lang="ru-RU" sz="1600" dirty="0"/>
          </a:p>
          <a:p>
            <a:pPr marL="0" indent="0">
              <a:buNone/>
            </a:pPr>
            <a:r>
              <a:rPr lang="ru-RU" sz="1600" dirty="0"/>
              <a:t>Таблица </a:t>
            </a:r>
            <a:r>
              <a:rPr lang="en-US" sz="1600" dirty="0" smtClean="0"/>
              <a:t>orders</a:t>
            </a:r>
            <a:r>
              <a:rPr lang="ru-RU" sz="1600" dirty="0"/>
              <a:t> – хранит информацию </a:t>
            </a:r>
            <a:r>
              <a:rPr lang="ru-RU" sz="1600" dirty="0" smtClean="0"/>
              <a:t>об истории заказов.</a:t>
            </a:r>
            <a:endParaRPr lang="ru-RU" sz="1600" dirty="0"/>
          </a:p>
          <a:p>
            <a:pPr marL="0" indent="0">
              <a:buNone/>
            </a:pPr>
            <a:r>
              <a:rPr lang="ru-RU" sz="1600" dirty="0"/>
              <a:t>Таблица </a:t>
            </a:r>
            <a:r>
              <a:rPr lang="en-US" sz="1600" dirty="0" smtClean="0"/>
              <a:t>image</a:t>
            </a:r>
            <a:r>
              <a:rPr lang="ru-RU" sz="1600" dirty="0"/>
              <a:t> – хранит информацию о </a:t>
            </a:r>
            <a:r>
              <a:rPr lang="ru-RU" sz="1600" dirty="0" smtClean="0"/>
              <a:t>фото товара.</a:t>
            </a:r>
            <a:endParaRPr lang="ru-RU" sz="1600" dirty="0"/>
          </a:p>
          <a:p>
            <a:pPr marL="0" indent="0">
              <a:buNone/>
            </a:pPr>
            <a:r>
              <a:rPr lang="ru-RU" sz="1600" dirty="0"/>
              <a:t>Таблица </a:t>
            </a:r>
            <a:r>
              <a:rPr lang="en-US" sz="1600" dirty="0" smtClean="0"/>
              <a:t>product</a:t>
            </a:r>
            <a:r>
              <a:rPr lang="ru-RU" sz="1600" dirty="0"/>
              <a:t> – хранит информацию </a:t>
            </a:r>
            <a:r>
              <a:rPr lang="ru-RU" sz="1600" dirty="0" smtClean="0"/>
              <a:t>обо всём доступном товаре.</a:t>
            </a:r>
            <a:endParaRPr lang="ru-RU" sz="1600" dirty="0"/>
          </a:p>
          <a:p>
            <a:pPr marL="0" indent="0">
              <a:buNone/>
            </a:pPr>
            <a:r>
              <a:rPr lang="ru-RU" sz="1600" dirty="0"/>
              <a:t>Таблица </a:t>
            </a:r>
            <a:r>
              <a:rPr lang="en-US" sz="1600" dirty="0" smtClean="0"/>
              <a:t>category</a:t>
            </a:r>
            <a:r>
              <a:rPr lang="ru-RU" sz="1600" dirty="0" smtClean="0"/>
              <a:t> – хранит информацию о категории товара.</a:t>
            </a:r>
            <a:endParaRPr lang="ru-RU" sz="1600" dirty="0"/>
          </a:p>
          <a:p>
            <a:pPr marL="0" indent="0">
              <a:buNone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012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Инструментальные средства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9650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ru-RU" b="1" dirty="0" smtClean="0"/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sz="4500" b="1" dirty="0" smtClean="0"/>
              <a:t>При разработки </a:t>
            </a:r>
            <a:r>
              <a:rPr lang="en-US" sz="4500" b="1" dirty="0" smtClean="0"/>
              <a:t>BACKEND</a:t>
            </a:r>
            <a:r>
              <a:rPr lang="ru-RU" sz="4500" b="1" dirty="0" smtClean="0"/>
              <a:t> части приложения использовались:</a:t>
            </a:r>
          </a:p>
          <a:p>
            <a:pPr marL="0" indent="0">
              <a:buNone/>
            </a:pPr>
            <a:r>
              <a:rPr lang="ru-RU" sz="4500" dirty="0" smtClean="0"/>
              <a:t>Программа</a:t>
            </a:r>
            <a:r>
              <a:rPr lang="en-US" sz="4500" dirty="0"/>
              <a:t> IntelliJ </a:t>
            </a:r>
            <a:r>
              <a:rPr lang="en-US" sz="4500" dirty="0" smtClean="0"/>
              <a:t>IDEA - </a:t>
            </a:r>
            <a:r>
              <a:rPr lang="ru-RU" sz="4500" dirty="0"/>
              <a:t>Интегрированная среда разработки программного </a:t>
            </a:r>
            <a:r>
              <a:rPr lang="ru-RU" sz="4500" dirty="0" smtClean="0"/>
              <a:t>обеспечения, </a:t>
            </a:r>
            <a:endParaRPr lang="en-US" sz="4500" dirty="0" smtClean="0"/>
          </a:p>
          <a:p>
            <a:pPr marL="0" indent="0">
              <a:buNone/>
            </a:pPr>
            <a:r>
              <a:rPr lang="ru-RU" sz="4500" dirty="0" smtClean="0"/>
              <a:t>в </a:t>
            </a:r>
            <a:r>
              <a:rPr lang="ru-RU" sz="4500" dirty="0"/>
              <a:t>частности </a:t>
            </a:r>
            <a:r>
              <a:rPr lang="ru-RU" sz="4500" dirty="0" smtClean="0"/>
              <a:t>Java</a:t>
            </a:r>
            <a:r>
              <a:rPr lang="en-US" sz="4500" dirty="0" smtClean="0"/>
              <a:t>.</a:t>
            </a:r>
          </a:p>
          <a:p>
            <a:pPr marL="0" indent="0">
              <a:buNone/>
            </a:pPr>
            <a:r>
              <a:rPr lang="en-US" sz="4500" dirty="0" smtClean="0"/>
              <a:t>Spring Framework - </a:t>
            </a:r>
            <a:r>
              <a:rPr lang="ru-RU" sz="4500" dirty="0"/>
              <a:t>Универсальный </a:t>
            </a:r>
            <a:r>
              <a:rPr lang="ru-RU" sz="4500" dirty="0" smtClean="0"/>
              <a:t>Фреймворк </a:t>
            </a:r>
            <a:r>
              <a:rPr lang="ru-RU" sz="4500" dirty="0"/>
              <a:t>с открытым исходным кодом для </a:t>
            </a:r>
            <a:r>
              <a:rPr lang="ru-RU" sz="4500" dirty="0" smtClean="0"/>
              <a:t>Java</a:t>
            </a:r>
            <a:r>
              <a:rPr lang="en-US" sz="4500" dirty="0" smtClean="0"/>
              <a:t> </a:t>
            </a:r>
            <a:r>
              <a:rPr lang="ru-RU" sz="4500" dirty="0" smtClean="0"/>
              <a:t>-</a:t>
            </a:r>
            <a:r>
              <a:rPr lang="en-US" sz="4500" dirty="0" smtClean="0"/>
              <a:t> </a:t>
            </a:r>
            <a:r>
              <a:rPr lang="ru-RU" sz="4500" dirty="0" smtClean="0"/>
              <a:t>платформы. </a:t>
            </a:r>
          </a:p>
          <a:p>
            <a:pPr marL="0" indent="0">
              <a:buNone/>
            </a:pPr>
            <a:r>
              <a:rPr lang="en-US" sz="4500" b="1" dirty="0" smtClean="0"/>
              <a:t>Spring</a:t>
            </a:r>
            <a:r>
              <a:rPr lang="ru-RU" sz="4500" b="1" dirty="0"/>
              <a:t> </a:t>
            </a:r>
            <a:r>
              <a:rPr lang="ru-RU" sz="4500" b="1" dirty="0" smtClean="0"/>
              <a:t>модули</a:t>
            </a:r>
            <a:r>
              <a:rPr lang="ru-RU" sz="4500" dirty="0" smtClean="0"/>
              <a:t>: </a:t>
            </a:r>
            <a:r>
              <a:rPr lang="en-US" sz="4500" dirty="0" smtClean="0"/>
              <a:t>Spring WEB</a:t>
            </a:r>
            <a:r>
              <a:rPr lang="ru-RU" sz="4500" dirty="0" smtClean="0"/>
              <a:t>, </a:t>
            </a:r>
            <a:r>
              <a:rPr lang="en-US" sz="4500" dirty="0" smtClean="0"/>
              <a:t>Spring Security</a:t>
            </a:r>
            <a:r>
              <a:rPr lang="ru-RU" sz="4500" dirty="0" smtClean="0"/>
              <a:t>, </a:t>
            </a:r>
            <a:r>
              <a:rPr lang="en-US" sz="4500" dirty="0"/>
              <a:t>Spring </a:t>
            </a:r>
            <a:r>
              <a:rPr lang="en-US" sz="4500" dirty="0" smtClean="0"/>
              <a:t>AOP</a:t>
            </a:r>
            <a:r>
              <a:rPr lang="ru-RU" sz="4500" dirty="0" smtClean="0"/>
              <a:t>, </a:t>
            </a:r>
            <a:r>
              <a:rPr lang="en-US" sz="4500" dirty="0" smtClean="0"/>
              <a:t>Spring Data</a:t>
            </a:r>
            <a:r>
              <a:rPr lang="ru-RU" sz="4500" dirty="0" smtClean="0"/>
              <a:t>, </a:t>
            </a:r>
            <a:r>
              <a:rPr lang="en-US" sz="4500" dirty="0" smtClean="0"/>
              <a:t>Spring Core</a:t>
            </a:r>
            <a:r>
              <a:rPr lang="ru-RU" sz="4500" dirty="0" smtClean="0"/>
              <a:t>, </a:t>
            </a:r>
            <a:r>
              <a:rPr lang="en-US" sz="4500" dirty="0"/>
              <a:t>Spring </a:t>
            </a:r>
            <a:r>
              <a:rPr lang="en-US" sz="4500" dirty="0" smtClean="0"/>
              <a:t>Reactive</a:t>
            </a:r>
            <a:r>
              <a:rPr lang="ru-RU" sz="4500" dirty="0" smtClean="0"/>
              <a:t>, </a:t>
            </a:r>
          </a:p>
          <a:p>
            <a:pPr marL="0" indent="0">
              <a:buNone/>
            </a:pPr>
            <a:r>
              <a:rPr lang="en-US" sz="4500" dirty="0" smtClean="0"/>
              <a:t>Spring Actuator</a:t>
            </a:r>
            <a:r>
              <a:rPr lang="ru-RU" sz="4500" dirty="0" smtClean="0"/>
              <a:t>, </a:t>
            </a:r>
            <a:r>
              <a:rPr lang="en-US" sz="4500" dirty="0" smtClean="0"/>
              <a:t>Spring Reactive</a:t>
            </a:r>
            <a:r>
              <a:rPr lang="ru-RU" sz="4500" dirty="0" smtClean="0"/>
              <a:t>, </a:t>
            </a:r>
            <a:r>
              <a:rPr lang="en-US" sz="4500" dirty="0" smtClean="0"/>
              <a:t>Spring Integration</a:t>
            </a:r>
            <a:r>
              <a:rPr lang="ru-RU" sz="4500" dirty="0" smtClean="0"/>
              <a:t>.</a:t>
            </a:r>
          </a:p>
          <a:p>
            <a:pPr marL="0" indent="0">
              <a:buNone/>
            </a:pPr>
            <a:r>
              <a:rPr lang="ru-RU" sz="4500" b="1" dirty="0"/>
              <a:t>При разработки </a:t>
            </a:r>
            <a:r>
              <a:rPr lang="en-US" sz="4500" b="1" dirty="0"/>
              <a:t>Front-end</a:t>
            </a:r>
            <a:r>
              <a:rPr lang="ru-RU" sz="4500" b="1" dirty="0" smtClean="0"/>
              <a:t> </a:t>
            </a:r>
            <a:r>
              <a:rPr lang="ru-RU" sz="4500" b="1" dirty="0"/>
              <a:t>части приложения </a:t>
            </a:r>
            <a:r>
              <a:rPr lang="ru-RU" sz="4500" b="1" dirty="0" smtClean="0"/>
              <a:t>использовал</a:t>
            </a:r>
            <a:r>
              <a:rPr lang="ru-RU" sz="4500" b="1" dirty="0"/>
              <a:t>и</a:t>
            </a:r>
            <a:r>
              <a:rPr lang="ru-RU" sz="4500" b="1" dirty="0" smtClean="0"/>
              <a:t>сь</a:t>
            </a:r>
            <a:r>
              <a:rPr lang="ru-RU" sz="4500" b="1" dirty="0"/>
              <a:t>:</a:t>
            </a:r>
          </a:p>
          <a:p>
            <a:pPr marL="0" indent="0">
              <a:buNone/>
            </a:pPr>
            <a:r>
              <a:rPr lang="ru-RU" sz="4500" dirty="0" smtClean="0"/>
              <a:t>Программа </a:t>
            </a:r>
            <a:r>
              <a:rPr lang="en-US" sz="4500" dirty="0"/>
              <a:t>Visual Studio </a:t>
            </a:r>
            <a:r>
              <a:rPr lang="en-US" sz="4500" dirty="0" smtClean="0"/>
              <a:t>Code - </a:t>
            </a:r>
            <a:r>
              <a:rPr lang="ru-RU" sz="4500" dirty="0" smtClean="0"/>
              <a:t>редактор </a:t>
            </a:r>
            <a:r>
              <a:rPr lang="ru-RU" sz="4500" dirty="0"/>
              <a:t>кода для </a:t>
            </a:r>
            <a:r>
              <a:rPr lang="ru-RU" sz="4500" dirty="0" smtClean="0"/>
              <a:t> </a:t>
            </a:r>
            <a:r>
              <a:rPr lang="ru-RU" sz="4500" dirty="0"/>
              <a:t>разработки </a:t>
            </a:r>
            <a:r>
              <a:rPr lang="ru-RU" sz="4500" dirty="0" smtClean="0"/>
              <a:t>веб </a:t>
            </a:r>
            <a:r>
              <a:rPr lang="ru-RU" sz="4500" dirty="0"/>
              <a:t>приложений</a:t>
            </a:r>
            <a:r>
              <a:rPr lang="ru-RU" sz="4500" dirty="0" smtClean="0"/>
              <a:t>.</a:t>
            </a:r>
            <a:r>
              <a:rPr lang="en-US" sz="4500" dirty="0" smtClean="0"/>
              <a:t> </a:t>
            </a:r>
            <a:endParaRPr lang="en-US" sz="4500" dirty="0"/>
          </a:p>
          <a:p>
            <a:pPr marL="0" indent="0">
              <a:buNone/>
            </a:pPr>
            <a:r>
              <a:rPr lang="ru-RU" sz="4500" dirty="0"/>
              <a:t>Язык </a:t>
            </a:r>
            <a:r>
              <a:rPr lang="ru-RU" sz="4500" dirty="0" smtClean="0"/>
              <a:t>разметки</a:t>
            </a:r>
            <a:r>
              <a:rPr lang="en-US" sz="4500" dirty="0"/>
              <a:t> </a:t>
            </a:r>
            <a:r>
              <a:rPr lang="en-US" sz="4500" dirty="0" smtClean="0"/>
              <a:t>HTML.</a:t>
            </a:r>
          </a:p>
          <a:p>
            <a:pPr marL="0" indent="0">
              <a:buNone/>
            </a:pPr>
            <a:r>
              <a:rPr lang="ru-RU" sz="4500" dirty="0"/>
              <a:t>Язык таблиц </a:t>
            </a:r>
            <a:r>
              <a:rPr lang="ru-RU" sz="4500" dirty="0" smtClean="0"/>
              <a:t>стилей</a:t>
            </a:r>
            <a:r>
              <a:rPr lang="en-US" sz="4500" dirty="0"/>
              <a:t> </a:t>
            </a:r>
            <a:r>
              <a:rPr lang="en-US" sz="4500" dirty="0" smtClean="0"/>
              <a:t>CSS.</a:t>
            </a:r>
            <a:endParaRPr lang="en-US" sz="45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92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526" y="2350213"/>
            <a:ext cx="7458821" cy="41944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70C0"/>
                </a:solidFill>
              </a:rPr>
              <a:t>Регистрация пользователей в интернет магазине по ролям и шифрованием пароля.</a:t>
            </a:r>
            <a:endParaRPr lang="ru-RU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3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70C0"/>
                </a:solidFill>
              </a:rPr>
              <a:t>Аутентификация, авторизация </a:t>
            </a:r>
            <a:r>
              <a:rPr lang="ru-RU" sz="2000" b="1" dirty="0">
                <a:solidFill>
                  <a:srgbClr val="0070C0"/>
                </a:solidFill>
              </a:rPr>
              <a:t>по </a:t>
            </a:r>
            <a:r>
              <a:rPr lang="ru-RU" sz="2000" b="1" dirty="0" smtClean="0">
                <a:solidFill>
                  <a:srgbClr val="0070C0"/>
                </a:solidFill>
              </a:rPr>
              <a:t>ролям.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117" y="2303354"/>
            <a:ext cx="7357064" cy="41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70C0"/>
                </a:solidFill>
              </a:rPr>
              <a:t> </a:t>
            </a:r>
            <a:r>
              <a:rPr lang="ru-RU" sz="2000" b="1" dirty="0">
                <a:solidFill>
                  <a:srgbClr val="0070C0"/>
                </a:solidFill>
              </a:rPr>
              <a:t>Личный кабинет </a:t>
            </a:r>
            <a:r>
              <a:rPr lang="ru-RU" sz="2000" b="1" dirty="0" smtClean="0">
                <a:solidFill>
                  <a:srgbClr val="0070C0"/>
                </a:solidFill>
              </a:rPr>
              <a:t>пользователя. 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635" y="2350213"/>
            <a:ext cx="7475316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7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70C0"/>
                </a:solidFill>
              </a:rPr>
              <a:t>Просмотр карточек с товаром. 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772" y="2395537"/>
            <a:ext cx="7545892" cy="42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0841" y="704803"/>
            <a:ext cx="11029616" cy="1013800"/>
          </a:xfrm>
        </p:spPr>
        <p:txBody>
          <a:bodyPr/>
          <a:lstStyle/>
          <a:p>
            <a:r>
              <a:rPr lang="ru-RU" b="1" cap="none" dirty="0" smtClean="0">
                <a:solidFill>
                  <a:schemeClr val="tx1"/>
                </a:solidFill>
              </a:rPr>
              <a:t>Результат </a:t>
            </a:r>
            <a:endParaRPr lang="ru-RU" b="1" cap="none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986" y="1834353"/>
            <a:ext cx="11142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70C0"/>
                </a:solidFill>
              </a:rPr>
              <a:t>Подробная информация о </a:t>
            </a:r>
            <a:r>
              <a:rPr lang="ru-RU" sz="2000" b="1" dirty="0" smtClean="0">
                <a:solidFill>
                  <a:srgbClr val="0070C0"/>
                </a:solidFill>
              </a:rPr>
              <a:t>товаре.</a:t>
            </a:r>
            <a:endParaRPr lang="ru-RU" sz="2000" b="1" dirty="0">
              <a:solidFill>
                <a:srgbClr val="0070C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903" y="2350213"/>
            <a:ext cx="7500723" cy="421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6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Дивиденд">
  <a:themeElements>
    <a:clrScheme name="Другая 20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F2C65B"/>
      </a:accent1>
      <a:accent2>
        <a:srgbClr val="F2C65B"/>
      </a:accent2>
      <a:accent3>
        <a:srgbClr val="B2324B"/>
      </a:accent3>
      <a:accent4>
        <a:srgbClr val="FDE57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Другая 4">
      <a:majorFont>
        <a:latin typeface="Akrobat Black"/>
        <a:ea typeface=""/>
        <a:cs typeface=""/>
      </a:majorFont>
      <a:minorFont>
        <a:latin typeface="Akrobat Black"/>
        <a:ea typeface=""/>
        <a:cs typeface=""/>
      </a:minorFont>
    </a:fontScheme>
    <a:fmtScheme name="Дивиденд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434</Words>
  <Application>Microsoft Office PowerPoint</Application>
  <PresentationFormat>Широкоэкранный</PresentationFormat>
  <Paragraphs>79</Paragraphs>
  <Slides>21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Akrobat Black</vt:lpstr>
      <vt:lpstr>Calibri</vt:lpstr>
      <vt:lpstr>Wingdings 2</vt:lpstr>
      <vt:lpstr>1_Дивиденд</vt:lpstr>
      <vt:lpstr>Федеральное государственное бюджетное образовательное учреждение высшего образования Российский экономический университет имени Г.В. Плеханова</vt:lpstr>
      <vt:lpstr>Предметная область</vt:lpstr>
      <vt:lpstr>ER-модель</vt:lpstr>
      <vt:lpstr>Инструментальные средства</vt:lpstr>
      <vt:lpstr>Результат </vt:lpstr>
      <vt:lpstr>Результат </vt:lpstr>
      <vt:lpstr>Результат </vt:lpstr>
      <vt:lpstr>Результат </vt:lpstr>
      <vt:lpstr>Результат </vt:lpstr>
      <vt:lpstr>Результат </vt:lpstr>
      <vt:lpstr>Результат </vt:lpstr>
      <vt:lpstr>Результат </vt:lpstr>
      <vt:lpstr>Результат </vt:lpstr>
      <vt:lpstr>Результат </vt:lpstr>
      <vt:lpstr>Результат </vt:lpstr>
      <vt:lpstr>Результат </vt:lpstr>
      <vt:lpstr>Результат </vt:lpstr>
      <vt:lpstr>Результат </vt:lpstr>
      <vt:lpstr>Результат </vt:lpstr>
      <vt:lpstr>Демонстрационный видеоролик</vt:lpstr>
      <vt:lpstr>Заключение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Backend - разработка на фреймворке Java Spring</dc:title>
  <dc:creator>Grigoriy</dc:creator>
  <cp:lastModifiedBy>Grigoriy</cp:lastModifiedBy>
  <cp:revision>86</cp:revision>
  <dcterms:created xsi:type="dcterms:W3CDTF">2022-12-08T07:10:04Z</dcterms:created>
  <dcterms:modified xsi:type="dcterms:W3CDTF">2022-12-11T10:15:57Z</dcterms:modified>
</cp:coreProperties>
</file>